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8B7445"/>
    <a:srgbClr val="772C03"/>
    <a:srgbClr val="85BD5B"/>
    <a:srgbClr val="F7F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4" autoAdjust="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4328-1CB5-4481-B046-663606390ECE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2ABC-1F85-4E8D-AC88-7C280DD4F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olventa.ru/sprris/planimetry/mediana/md12.png" TargetMode="External"/><Relationship Id="rId2" Type="http://schemas.openxmlformats.org/officeDocument/2006/relationships/hyperlink" Target="http://www.resolventa.ru/sprris/planimetry/mediana/md3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1857356" y="571480"/>
            <a:ext cx="4286280" cy="5286412"/>
            <a:chOff x="1857356" y="571480"/>
            <a:chExt cx="4286280" cy="5286412"/>
          </a:xfrm>
          <a:scene3d>
            <a:camera prst="perspectiveHeroicExtremeRightFacing">
              <a:rot lat="600000" lon="20400000" rev="174516"/>
            </a:camera>
            <a:lightRig rig="threeP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857356" y="571480"/>
              <a:ext cx="4286280" cy="5286412"/>
            </a:xfrm>
            <a:prstGeom prst="rect">
              <a:avLst/>
            </a:prstGeom>
            <a:solidFill>
              <a:srgbClr val="85BD5B"/>
            </a:solidFill>
            <a:ln w="9525" cmpd="sng">
              <a:solidFill>
                <a:schemeClr val="accent3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3000364" y="2428868"/>
              <a:ext cx="2000264" cy="1214446"/>
              <a:chOff x="3214678" y="2428868"/>
              <a:chExt cx="1857388" cy="857256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14678" y="2643182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214678" y="2857496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214678" y="3071810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214678" y="3286124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214678" y="2428868"/>
                <a:ext cx="1857388" cy="0"/>
              </a:xfrm>
              <a:prstGeom prst="line">
                <a:avLst/>
              </a:prstGeom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000364" y="1643050"/>
              <a:ext cx="2071702" cy="584775"/>
            </a:xfrm>
            <a:prstGeom prst="rect">
              <a:avLst/>
            </a:prstGeom>
            <a:noFill/>
            <a:sp3d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</a:t>
              </a:r>
              <a:r>
                <a:rPr lang="ru-RU" dirty="0" smtClean="0">
                  <a:latin typeface="CyrillicOld" pitchFamily="2" charset="0"/>
                </a:rPr>
                <a:t> </a:t>
              </a:r>
              <a:r>
                <a:rPr lang="ru-RU" sz="3200" dirty="0" smtClean="0">
                  <a:latin typeface="CyrillicOld" pitchFamily="2" charset="0"/>
                </a:rPr>
                <a:t>Тетрадь</a:t>
              </a:r>
              <a:endParaRPr lang="ru-RU" sz="3200" dirty="0">
                <a:latin typeface="CyrillicOld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 rot="21291506">
            <a:off x="2490960" y="2123165"/>
            <a:ext cx="2775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ln w="1905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85BD5B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Кроссворд</a:t>
            </a:r>
            <a:endParaRPr lang="ru-RU" sz="40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rgbClr val="85BD5B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21291506">
            <a:off x="2096232" y="3158366"/>
            <a:ext cx="355777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905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85BD5B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ТРЕУГОЛЬНИК</a:t>
            </a:r>
            <a:endParaRPr lang="ru-RU" sz="4000" b="1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rgbClr val="85BD5B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http://www.resolventa.ru/sprris/planimetry/mediana/md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643446"/>
            <a:ext cx="3600450" cy="1333501"/>
          </a:xfrm>
          <a:prstGeom prst="rect">
            <a:avLst/>
          </a:prstGeom>
          <a:noFill/>
        </p:spPr>
      </p:pic>
      <p:pic>
        <p:nvPicPr>
          <p:cNvPr id="2054" name="Picture 6" descr="http://www.resolventa.ru/sprris/planimetry/mediana/md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1476375" cy="185737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57158" y="6072206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Котилевская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Е.М., учитель математики</a:t>
            </a:r>
          </a:p>
          <a:p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МБОУ «Школа №66» </a:t>
            </a:r>
            <a:r>
              <a:rPr lang="ru-RU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Прокопьевского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215338" y="6357958"/>
            <a:ext cx="714380" cy="285752"/>
          </a:xfrm>
          <a:prstGeom prst="rightArrow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1214414" y="1142984"/>
          <a:ext cx="3214716" cy="4357712"/>
        </p:xfrm>
        <a:graphic>
          <a:graphicData uri="http://schemas.openxmlformats.org/drawingml/2006/table">
            <a:tbl>
              <a:tblPr/>
              <a:tblGrid>
                <a:gridCol w="267893"/>
                <a:gridCol w="267893"/>
                <a:gridCol w="267893"/>
                <a:gridCol w="267893"/>
                <a:gridCol w="267893"/>
                <a:gridCol w="267893"/>
                <a:gridCol w="267893"/>
                <a:gridCol w="267893"/>
                <a:gridCol w="267893"/>
                <a:gridCol w="267893"/>
                <a:gridCol w="267893"/>
                <a:gridCol w="267893"/>
              </a:tblGrid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Cambria"/>
                          <a:ea typeface="Cambria"/>
                          <a:cs typeface="Times New Roman"/>
                        </a:rPr>
                        <a:t>4.6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7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43438" y="1500174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6. Перпендикуляр, опущенный из любой вершины треугольника на противоположную сторону, или на ее продолжение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3428992" y="928670"/>
            <a:ext cx="142876" cy="21431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857488" y="2000240"/>
            <a:ext cx="142876" cy="21431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4000496" y="2285992"/>
            <a:ext cx="142876" cy="21431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2071670" y="3143248"/>
            <a:ext cx="142876" cy="21431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1285852" y="2857496"/>
            <a:ext cx="214314" cy="1428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1785918" y="3357562"/>
            <a:ext cx="214314" cy="1428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1000100" y="4429132"/>
            <a:ext cx="214314" cy="1428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714876" y="1500174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1. Численная характеристика геометрической фигуры, показывающая размер этой фигуры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57554" y="114298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</a:t>
            </a:r>
            <a:endParaRPr lang="ru-RU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3357554" y="135729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Л</a:t>
            </a:r>
            <a:endParaRPr lang="ru-RU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3357554" y="16430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</a:t>
            </a:r>
            <a:endParaRPr lang="ru-RU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3357554" y="192880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Щ</a:t>
            </a:r>
            <a:endParaRPr lang="ru-RU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7554" y="221455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7554" y="25003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</a:t>
            </a:r>
            <a:endParaRPr lang="ru-RU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3357554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Ь</a:t>
            </a:r>
            <a:endParaRPr lang="ru-RU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2786050" y="221455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2786050" y="25003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</a:t>
            </a:r>
            <a:endParaRPr lang="ru-RU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786050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</a:t>
            </a:r>
            <a:endParaRPr lang="ru-RU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2786050" y="307181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</a:t>
            </a:r>
            <a:endParaRPr lang="ru-RU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</a:t>
            </a:r>
            <a:endParaRPr lang="ru-RU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2786050" y="357187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</a:t>
            </a:r>
            <a:endParaRPr lang="ru-RU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2786050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3857620" y="250030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</a:t>
            </a:r>
            <a:endParaRPr lang="ru-RU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4714876" y="157161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2. Отрезок, соединяющий две вершины треугольника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1428736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3. Луч, который исходит из вершины угла, проходит между его сторонами и делит данный угол пополам.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57620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И</a:t>
            </a:r>
            <a:endParaRPr lang="ru-RU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3857620" y="307181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3857620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3857620" y="357187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Е</a:t>
            </a:r>
            <a:endParaRPr lang="ru-RU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3857620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</a:t>
            </a:r>
            <a:endParaRPr lang="ru-RU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3857620" y="414338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</a:t>
            </a:r>
            <a:endParaRPr lang="ru-RU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3857620" y="442913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</a:t>
            </a:r>
            <a:endParaRPr lang="ru-RU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3857620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И</a:t>
            </a:r>
            <a:endParaRPr lang="ru-RU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3857620" y="492919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3857620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714876" y="164305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onotype Corsiva" pitchFamily="66" charset="0"/>
              </a:rPr>
              <a:t>4. Одна из трех точек, образующих треугольник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0232" y="357187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Е</a:t>
            </a:r>
            <a:endParaRPr lang="ru-RU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2000232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</a:t>
            </a:r>
            <a:endParaRPr lang="ru-RU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2000232" y="409057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Ш</a:t>
            </a:r>
            <a:endParaRPr lang="ru-RU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200023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И</a:t>
            </a:r>
            <a:endParaRPr lang="ru-RU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2000232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</a:t>
            </a:r>
            <a:endParaRPr lang="ru-RU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2000232" y="492919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1500166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</a:t>
            </a:r>
            <a:endParaRPr lang="ru-RU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4643438" y="1214422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 </a:t>
            </a:r>
            <a:r>
              <a:rPr lang="ru-RU" sz="2000" dirty="0" smtClean="0">
                <a:latin typeface="Monotype Corsiva" pitchFamily="66" charset="0"/>
              </a:rPr>
              <a:t>5. Геометрическая фигура, образованная тремя отрезками, которые соединяют три не лежащие на одной  прямой точки.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000232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Е</a:t>
            </a:r>
            <a:endParaRPr lang="ru-RU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714480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</a:t>
            </a:r>
            <a:endParaRPr lang="ru-RU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3071802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Л</a:t>
            </a:r>
            <a:endParaRPr lang="ru-RU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71736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</a:t>
            </a:r>
            <a:endParaRPr lang="ru-RU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285984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</a:t>
            </a:r>
            <a:endParaRPr lang="ru-RU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143372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</a:t>
            </a:r>
            <a:endParaRPr lang="ru-RU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43306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</a:t>
            </a:r>
            <a:endParaRPr lang="ru-RU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571736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</a:t>
            </a:r>
            <a:endParaRPr lang="ru-RU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285984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Ы</a:t>
            </a:r>
            <a:endParaRPr lang="ru-RU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357554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071802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</a:t>
            </a:r>
            <a:endParaRPr lang="ru-RU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000628" y="1428736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7. Отрезок, соединяющий любую вершину треугольника с серединой противоположной стороны.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57173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</a:t>
            </a:r>
            <a:endParaRPr lang="ru-RU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285984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786050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714480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</a:t>
            </a:r>
            <a:endParaRPr lang="ru-RU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428728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Е</a:t>
            </a:r>
            <a:endParaRPr lang="ru-RU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214414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</a:t>
            </a:r>
            <a:endParaRPr lang="ru-RU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2000232" y="328612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</a:t>
            </a:r>
            <a:endParaRPr lang="ru-RU" sz="1600" dirty="0"/>
          </a:p>
        </p:txBody>
      </p:sp>
      <p:sp>
        <p:nvSpPr>
          <p:cNvPr id="100" name="Стрелка вправо 99">
            <a:hlinkClick r:id="" action="ppaction://hlinkshowjump?jump=nextslide"/>
          </p:cNvPr>
          <p:cNvSpPr/>
          <p:nvPr/>
        </p:nvSpPr>
        <p:spPr>
          <a:xfrm>
            <a:off x="8215338" y="6357958"/>
            <a:ext cx="714380" cy="285752"/>
          </a:xfrm>
          <a:prstGeom prst="rightArrow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1" dur="1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4" dur="1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46" grpId="0" animBg="1"/>
      <p:bldP spid="47" grpId="0"/>
      <p:bldP spid="47" grpId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4" grpId="1"/>
      <p:bldP spid="75" grpId="0"/>
      <p:bldP spid="75" grpId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87" grpId="1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5" grpId="1"/>
      <p:bldP spid="96" grpId="0"/>
      <p:bldP spid="97" grpId="0"/>
      <p:bldP spid="99" grpId="0"/>
      <p:bldP spid="101" grpId="0"/>
      <p:bldP spid="102" grpId="0"/>
      <p:bldP spid="103" grpId="0"/>
      <p:bldP spid="104" grpId="0"/>
      <p:bldP spid="105" grpId="0"/>
      <p:bldP spid="108" grpId="0"/>
      <p:bldP spid="109" grpId="0"/>
      <p:bldP spid="110" grpId="0"/>
      <p:bldP spid="115" grpId="0"/>
      <p:bldP spid="115" grpId="1"/>
      <p:bldP spid="116" grpId="0"/>
      <p:bldP spid="117" grpId="0"/>
      <p:bldP spid="118" grpId="0"/>
      <p:bldP spid="119" grpId="0"/>
      <p:bldP spid="120" grpId="0"/>
      <p:bldP spid="121" grpId="0"/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929618" cy="5643602"/>
          </a:xfrm>
          <a:prstGeom prst="rect">
            <a:avLst/>
          </a:prstGeom>
          <a:solidFill>
            <a:srgbClr val="F7F5F3"/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простейший многоугольник, имеющий 3 вершины 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1714480" y="3464719"/>
            <a:ext cx="5643602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outerShdw blurRad="101600" dist="25400" algn="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67882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7785" y="3464719"/>
            <a:ext cx="5643602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857356" y="1214422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Использованные материалы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14414" y="3071810"/>
            <a:ext cx="6572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http://www.resolventa.ru/sprris/planimetry/mediana/md3.png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http://www.resolventa.ru/sprris/planimetry/mediana/md12.png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7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4B8D27-7D05-41AF-9DD0-25F79AF3F4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CSC(7)</Template>
  <TotalTime>366</TotalTime>
  <Words>168</Words>
  <Application>Microsoft Office PowerPoint</Application>
  <PresentationFormat>Экран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CSC(7)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54</cp:revision>
  <dcterms:created xsi:type="dcterms:W3CDTF">2013-10-26T17:38:30Z</dcterms:created>
  <dcterms:modified xsi:type="dcterms:W3CDTF">2013-10-29T14:55:29Z</dcterms:modified>
  <cp:category>Книга</cp:category>
  <cp:contentStatus>Шаблон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TC300097569990</vt:lpwstr>
  </property>
</Properties>
</file>