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8"/>
  </p:notesMasterIdLst>
  <p:sldIdLst>
    <p:sldId id="256" r:id="rId2"/>
    <p:sldId id="287" r:id="rId3"/>
    <p:sldId id="292" r:id="rId4"/>
    <p:sldId id="291" r:id="rId5"/>
    <p:sldId id="296" r:id="rId6"/>
    <p:sldId id="314" r:id="rId7"/>
    <p:sldId id="294" r:id="rId8"/>
    <p:sldId id="288" r:id="rId9"/>
    <p:sldId id="293" r:id="rId10"/>
    <p:sldId id="300" r:id="rId11"/>
    <p:sldId id="301" r:id="rId12"/>
    <p:sldId id="305" r:id="rId13"/>
    <p:sldId id="302" r:id="rId14"/>
    <p:sldId id="298" r:id="rId15"/>
    <p:sldId id="299" r:id="rId16"/>
    <p:sldId id="303" r:id="rId17"/>
    <p:sldId id="304" r:id="rId18"/>
    <p:sldId id="306" r:id="rId19"/>
    <p:sldId id="276" r:id="rId20"/>
    <p:sldId id="308" r:id="rId21"/>
    <p:sldId id="307" r:id="rId22"/>
    <p:sldId id="279" r:id="rId23"/>
    <p:sldId id="280" r:id="rId24"/>
    <p:sldId id="309" r:id="rId25"/>
    <p:sldId id="311" r:id="rId26"/>
    <p:sldId id="312" r:id="rId27"/>
    <p:sldId id="313" r:id="rId28"/>
    <p:sldId id="267" r:id="rId29"/>
    <p:sldId id="258" r:id="rId30"/>
    <p:sldId id="259" r:id="rId31"/>
    <p:sldId id="260" r:id="rId32"/>
    <p:sldId id="261" r:id="rId33"/>
    <p:sldId id="262" r:id="rId34"/>
    <p:sldId id="263" r:id="rId35"/>
    <p:sldId id="265" r:id="rId36"/>
    <p:sldId id="286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99B4657-7806-456B-8BB3-2C790E672096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A88262E-CF4C-4A9B-9628-ADD421A0D5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latin typeface="Arial" pitchFamily="34" charset="0"/>
                <a:cs typeface="Arial" pitchFamily="34" charset="0"/>
              </a:rPr>
              <a:t>По данным НИИ Дезинфектологии в РФ на момент 2013 года зарегистрированно около 10 концентрированных инсектоакарицидов, которые можно наносить на одежду с целью защиты от клещей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5B85533-7A62-4FCD-A3E8-0ABC8783BDC7}" type="slidenum">
              <a:rPr lang="ru-RU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AD1EB-2964-4515-AD0B-37FFA2282C65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963C-0046-47C9-912C-41BA68664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688E9-245E-482B-825D-F12BE8B3D04B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FE882-B657-4C21-A481-4F81458CB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82B89-1FE8-40B9-8C3B-903D5336810A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E3A80-DF75-4F87-A18D-9E506FA6EE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74D07-F70D-44AA-988C-DDB409A7F560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B0DAB-8769-490D-B1AE-27D633F99F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2F34D-BDB8-418A-907C-B7E833E83C70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734C3-BC61-4AC0-B680-502264605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5E30-7AEF-4366-8888-9837A21E5476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60B2-70C9-4D7E-9501-B4C68B383F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11E9F-DB20-4CAE-8B5D-37709E2F844F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00891-6EF8-4CEA-A775-35E129C3AD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AF981-6693-4098-B01A-AEC0DD22E368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48EB3-0352-47EF-829B-64BB956614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FCD6F-A1D6-4AB1-AE5D-D84081C362BE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5EB44-3AA3-4EC2-8C8A-7FC1E6619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476EB-E2C8-4729-A140-C9BD1708F59B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ECAB7-218A-4601-88AD-1BE332C701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FECD3-AE82-4100-AC50-A5906CA03645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40AAD-D108-41A1-94B3-6F5BA6956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AEAB1B-B003-4A21-87BA-78D2C0E6072A}" type="datetimeFigureOut">
              <a:rPr lang="ru-RU"/>
              <a:pPr>
                <a:defRPr/>
              </a:pPr>
              <a:t>11.03.2014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1044DFE-13E3-471C-8439-3268BDF3E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2" r:id="rId4"/>
    <p:sldLayoutId id="2147483838" r:id="rId5"/>
    <p:sldLayoutId id="2147483833" r:id="rId6"/>
    <p:sldLayoutId id="2147483839" r:id="rId7"/>
    <p:sldLayoutId id="2147483840" r:id="rId8"/>
    <p:sldLayoutId id="2147483841" r:id="rId9"/>
    <p:sldLayoutId id="2147483834" r:id="rId10"/>
    <p:sldLayoutId id="21474838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747713"/>
            <a:ext cx="7772400" cy="215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89363"/>
            <a:ext cx="9144000" cy="2160587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5100" b="1" i="1" dirty="0" smtClean="0">
                <a:solidFill>
                  <a:srgbClr val="C00000"/>
                </a:solidFill>
              </a:rPr>
              <a:t>Профилактика клещевого вирусного энцефалита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ru-RU" sz="2300" b="1" dirty="0" smtClean="0"/>
          </a:p>
        </p:txBody>
      </p:sp>
      <p:pic>
        <p:nvPicPr>
          <p:cNvPr id="10244" name="Picture 12" descr="4de3d2f9b206764ec345b637058c71d8-053012cada7dc08b2a24e7674c78d04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3935413" cy="29527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245" name="Picture 13" descr="in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363" y="333375"/>
            <a:ext cx="3673475" cy="2754313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246" name="Picture 12" descr="4de3d2f9b206764ec345b637058c71d8-053012cada7dc08b2a24e7674c78d04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88913"/>
            <a:ext cx="3935413" cy="29527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85225" cy="908721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Профилактика клещевого энцефалита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557338"/>
            <a:ext cx="8785225" cy="511175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b="1" dirty="0">
                <a:solidFill>
                  <a:srgbClr val="FF0000"/>
                </a:solidFill>
              </a:rPr>
              <a:t>Иммунизация населения вакциной против </a:t>
            </a:r>
            <a:r>
              <a:rPr lang="ru-RU" sz="2800" b="1" dirty="0" smtClean="0">
                <a:solidFill>
                  <a:srgbClr val="FF0000"/>
                </a:solidFill>
              </a:rPr>
              <a:t>КВЭ </a:t>
            </a:r>
            <a:endParaRPr lang="ru-RU" sz="2800" b="1" dirty="0">
              <a:solidFill>
                <a:srgbClr val="FF0000"/>
              </a:solidFill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/>
              <a:t>Экстренная иммунопрофилактика лицам, покусанным </a:t>
            </a:r>
            <a:r>
              <a:rPr lang="ru-RU" sz="2800" dirty="0" smtClean="0"/>
              <a:t>клещами </a:t>
            </a:r>
            <a:endParaRPr lang="ru-RU" sz="2800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 err="1"/>
              <a:t>Акарицидные</a:t>
            </a:r>
            <a:r>
              <a:rPr lang="ru-RU" sz="2800" dirty="0"/>
              <a:t> </a:t>
            </a:r>
            <a:r>
              <a:rPr lang="ru-RU" sz="2800" dirty="0" smtClean="0"/>
              <a:t>обработки территорий</a:t>
            </a:r>
            <a:endParaRPr lang="ru-RU" sz="2800" dirty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ru-RU" sz="2800" dirty="0"/>
              <a:t>Индивидуальная защита от клещей и личная профилактика КВЭ: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/>
              <a:t>   - использование специальной защитной одежды; 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/>
              <a:t>   - применение </a:t>
            </a:r>
            <a:r>
              <a:rPr lang="ru-RU" sz="2800" dirty="0" err="1"/>
              <a:t>акарицидных</a:t>
            </a:r>
            <a:r>
              <a:rPr lang="ru-RU" sz="2800" dirty="0"/>
              <a:t> средств;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/>
              <a:t>   - периодические осмотры;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800" dirty="0"/>
              <a:t>   - кипячение козьего (и коровьего) молока.  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ru-RU" sz="2000" dirty="0"/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5273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Акарицидные обработки территорий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0484" name="Picture 9" descr="4485326acc0b8b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420938"/>
            <a:ext cx="5759450" cy="40322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3013075"/>
            <a:ext cx="91440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dirty="0">
                <a:latin typeface="+mn-lt"/>
              </a:rPr>
              <a:t>К счастью, не каждый клещ опасен. Однако по внешнему виду нельзя отличить зараженного клеща от незараженного. Поэтому необходимо охранять себя от присасывания любых клещей. Клещи являются не только переносчиками, но и основными хранителями возбудителя болезни.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b="1" dirty="0">
                <a:solidFill>
                  <a:srgbClr val="C80000"/>
                </a:solidFill>
                <a:latin typeface="+mn-lt"/>
              </a:rPr>
              <a:t>Поэтому необходимо твердо знать: где, когда и как можно оградить себя от присасывания клещей.</a:t>
            </a:r>
          </a:p>
        </p:txBody>
      </p:sp>
      <p:pic>
        <p:nvPicPr>
          <p:cNvPr id="21507" name="Picture 5" descr="REG119309325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88913"/>
            <a:ext cx="3671888" cy="275431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1508" name="Picture 7" descr="kles4_s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620713"/>
            <a:ext cx="2254250" cy="208756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1509" name="Picture 8" descr="3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549275"/>
            <a:ext cx="2305050" cy="2078038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304800" y="1412875"/>
            <a:ext cx="5707063" cy="5445125"/>
          </a:xfrm>
        </p:spPr>
        <p:txBody>
          <a:bodyPr/>
          <a:lstStyle/>
          <a:p>
            <a:r>
              <a:rPr lang="ru-RU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использование специальной защитной одежды</a:t>
            </a:r>
          </a:p>
          <a:p>
            <a:r>
              <a:rPr lang="ru-RU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голову следует надеть косынку или кепку, а лучше всего гулять в куртке с капюшоном, брюки нужно заправить в сапоги или прижать резинками к щиколотке;</a:t>
            </a:r>
          </a:p>
        </p:txBody>
      </p:sp>
      <p:pic>
        <p:nvPicPr>
          <p:cNvPr id="22532" name="Picture 3" descr="kle"/>
          <p:cNvPicPr>
            <a:picLocks noChangeAspect="1" noChangeArrowheads="1"/>
          </p:cNvPicPr>
          <p:nvPr/>
        </p:nvPicPr>
        <p:blipFill>
          <a:blip r:embed="rId2"/>
          <a:srcRect l="5751" t="1158" r="5751" b="2150"/>
          <a:stretch>
            <a:fillRect/>
          </a:stretch>
        </p:blipFill>
        <p:spPr bwMode="auto">
          <a:xfrm>
            <a:off x="6443663" y="1193800"/>
            <a:ext cx="2089150" cy="566420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04800" y="0"/>
            <a:ext cx="8686800" cy="980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1438"/>
            <a:ext cx="4643438" cy="5516562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Находясь на природе (не важно  - в лесу, на загородной даче, на рыбалке) 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нужно быть предельно осторожным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- стараться ходить по тропинкам, подальше от высокой травы и   кустарника;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3556" name="Picture 4" descr="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6463" y="1741488"/>
            <a:ext cx="3783012" cy="511651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3557" name="Line 6"/>
          <p:cNvSpPr>
            <a:spLocks noChangeShapeType="1"/>
          </p:cNvSpPr>
          <p:nvPr/>
        </p:nvSpPr>
        <p:spPr bwMode="auto">
          <a:xfrm flipH="1">
            <a:off x="5148263" y="1457325"/>
            <a:ext cx="2989262" cy="5400675"/>
          </a:xfrm>
          <a:prstGeom prst="line">
            <a:avLst/>
          </a:prstGeom>
          <a:noFill/>
          <a:ln w="76200">
            <a:solidFill>
              <a:srgbClr val="C8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8" name="Line 5"/>
          <p:cNvSpPr>
            <a:spLocks noChangeShapeType="1"/>
          </p:cNvSpPr>
          <p:nvPr/>
        </p:nvSpPr>
        <p:spPr bwMode="auto">
          <a:xfrm>
            <a:off x="5219700" y="1457325"/>
            <a:ext cx="3384550" cy="5400675"/>
          </a:xfrm>
          <a:prstGeom prst="line">
            <a:avLst/>
          </a:prstGeom>
          <a:noFill/>
          <a:ln w="76200">
            <a:solidFill>
              <a:srgbClr val="C8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 descr="image002"/>
          <p:cNvPicPr>
            <a:picLocks noChangeAspect="1" noChangeArrowheads="1"/>
          </p:cNvPicPr>
          <p:nvPr/>
        </p:nvPicPr>
        <p:blipFill>
          <a:blip r:embed="rId2"/>
          <a:srcRect r="12556" b="8717"/>
          <a:stretch>
            <a:fillRect/>
          </a:stretch>
        </p:blipFill>
        <p:spPr bwMode="auto">
          <a:xfrm>
            <a:off x="684213" y="0"/>
            <a:ext cx="7991475" cy="685800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6948488" cy="5732462"/>
          </a:xfrm>
        </p:spPr>
        <p:txBody>
          <a:bodyPr/>
          <a:lstStyle/>
          <a:p>
            <a:r>
              <a:rPr lang="ru-RU" sz="24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Применение акарицидных средств. </a:t>
            </a:r>
          </a:p>
          <a:p>
            <a:endParaRPr lang="ru-RU" smtClean="0"/>
          </a:p>
        </p:txBody>
      </p:sp>
      <p:pic>
        <p:nvPicPr>
          <p:cNvPr id="25604" name="Picture 8" descr="1045880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32588" y="2781300"/>
            <a:ext cx="1638300" cy="3609975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5605" name="Picture 7" descr="flacony_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48038" y="2420938"/>
            <a:ext cx="2497137" cy="4029075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5606" name="Picture 6" descr="защиты от клеща до момента укус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3429000"/>
            <a:ext cx="2735263" cy="31305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0" y="1554163"/>
            <a:ext cx="5435600" cy="5114925"/>
          </a:xfrm>
        </p:spPr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периодические осмотры: само - и взаимоосмотры при выходе из леса, возвращении домой – необходимо раздеться и тщательно осмотреть кожу - не присосался ли где клещ</a:t>
            </a:r>
          </a:p>
        </p:txBody>
      </p:sp>
      <p:pic>
        <p:nvPicPr>
          <p:cNvPr id="26628" name="Picture 3" descr="k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4005263"/>
            <a:ext cx="3384550" cy="2719387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6629" name="Picture 4" descr="3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412875"/>
            <a:ext cx="3389313" cy="25209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употреблять сырого молока коз или коров (при  кипячении вирус клещевого энцефалита погибает  через 2 минуты).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4284663" y="1412875"/>
            <a:ext cx="4716462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</a:t>
            </a:r>
            <a:r>
              <a:rPr lang="ru-RU" sz="2400" dirty="0">
                <a:cs typeface="Arial" pitchFamily="34" charset="0"/>
              </a:rPr>
              <a:t>Для предотвращения развития заболевания, при обнаружении впившегося в тело клеща в течение первых </a:t>
            </a:r>
            <a:r>
              <a:rPr lang="ru-RU" sz="2400" dirty="0">
                <a:cs typeface="Arial" pitchFamily="34" charset="0"/>
              </a:rPr>
              <a:t>суток необходимо </a:t>
            </a:r>
            <a:r>
              <a:rPr lang="ru-RU" sz="2400" dirty="0">
                <a:cs typeface="Arial" pitchFamily="34" charset="0"/>
              </a:rPr>
              <a:t>обратиться  в медицинское учреждение для введения </a:t>
            </a:r>
            <a:r>
              <a:rPr lang="ru-RU" sz="2400" dirty="0">
                <a:cs typeface="Arial" pitchFamily="34" charset="0"/>
              </a:rPr>
              <a:t> </a:t>
            </a:r>
            <a:r>
              <a:rPr lang="ru-RU" sz="2400" i="1" u="sng" dirty="0">
                <a:solidFill>
                  <a:srgbClr val="FF0000"/>
                </a:solidFill>
                <a:cs typeface="Arial" pitchFamily="34" charset="0"/>
              </a:rPr>
              <a:t>иммуноглобулина</a:t>
            </a:r>
            <a:r>
              <a:rPr lang="ru-RU" sz="2400" dirty="0">
                <a:cs typeface="Arial" pitchFamily="34" charset="0"/>
              </a:rPr>
              <a:t>. Там же </a:t>
            </a:r>
            <a:r>
              <a:rPr lang="ru-RU" sz="2400" dirty="0">
                <a:cs typeface="Arial" pitchFamily="34" charset="0"/>
              </a:rPr>
              <a:t>Вам </a:t>
            </a:r>
            <a:r>
              <a:rPr lang="ru-RU" sz="2400" dirty="0">
                <a:cs typeface="Arial" pitchFamily="34" charset="0"/>
              </a:rPr>
              <a:t>удалят присосавшегося паразита. Не каждый клещ является «заразным», </a:t>
            </a:r>
            <a:r>
              <a:rPr lang="ru-RU" sz="2400" i="1" u="sng" dirty="0">
                <a:cs typeface="Arial" pitchFamily="34" charset="0"/>
              </a:rPr>
              <a:t>но стоит ли рисковать</a:t>
            </a:r>
            <a:r>
              <a:rPr lang="ru-RU" sz="2400" i="1" u="sng" dirty="0">
                <a:latin typeface="+mn-lt"/>
              </a:rPr>
              <a:t>?</a:t>
            </a:r>
            <a:r>
              <a:rPr lang="ru-RU" sz="2400" dirty="0">
                <a:latin typeface="+mn-lt"/>
              </a:rPr>
              <a:t> </a:t>
            </a: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</a:t>
            </a:r>
          </a:p>
        </p:txBody>
      </p:sp>
      <p:sp>
        <p:nvSpPr>
          <p:cNvPr id="28675" name="WordArt 6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8461375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Экстренная профилактика</a:t>
            </a:r>
          </a:p>
          <a:p>
            <a:r>
              <a:rPr lang="ru-RU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клещевого энцефалита</a:t>
            </a:r>
          </a:p>
        </p:txBody>
      </p:sp>
      <p:sp>
        <p:nvSpPr>
          <p:cNvPr id="28676" name="WordArt 10"/>
          <p:cNvSpPr>
            <a:spLocks noChangeArrowheads="1" noChangeShapeType="1" noTextEdit="1"/>
          </p:cNvSpPr>
          <p:nvPr/>
        </p:nvSpPr>
        <p:spPr bwMode="auto">
          <a:xfrm>
            <a:off x="250825" y="6021388"/>
            <a:ext cx="4249738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80000"/>
                </a:solidFill>
                <a:latin typeface="Arial"/>
                <a:cs typeface="Arial"/>
              </a:rPr>
              <a:t>Стоит ли рисковать?</a:t>
            </a:r>
          </a:p>
        </p:txBody>
      </p:sp>
      <p:pic>
        <p:nvPicPr>
          <p:cNvPr id="28677" name="Picture 14" descr="фф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84313"/>
            <a:ext cx="2736850" cy="195580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28678" name="Picture 4" descr="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392488"/>
            <a:ext cx="3600450" cy="255746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85225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300" b="1" u="sng" dirty="0">
              <a:solidFill>
                <a:srgbClr val="FF0000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300" b="1" u="sng" dirty="0">
              <a:solidFill>
                <a:srgbClr val="FF0000"/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u="sng" dirty="0">
                <a:solidFill>
                  <a:srgbClr val="FF0000"/>
                </a:solidFill>
                <a:latin typeface="+mn-lt"/>
              </a:rPr>
              <a:t>Клещевой энцефалит (КЭ)</a:t>
            </a:r>
            <a:r>
              <a:rPr lang="ru-RU" sz="23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– </a:t>
            </a:r>
            <a:r>
              <a:rPr lang="ru-RU" sz="2400" dirty="0"/>
              <a:t> вирусная болезнь человека, </a:t>
            </a:r>
            <a:r>
              <a:rPr lang="ru-RU" sz="2400" dirty="0"/>
              <a:t>характеризующаяся: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/>
              <a:t> лихорадкой</a:t>
            </a:r>
            <a:r>
              <a:rPr lang="ru-RU" sz="2400" dirty="0"/>
              <a:t>, </a:t>
            </a:r>
            <a:endParaRPr lang="ru-RU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/>
              <a:t> интоксикацией,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2400" dirty="0"/>
              <a:t> поражением центральной </a:t>
            </a:r>
            <a:r>
              <a:rPr lang="ru-RU" sz="2400" dirty="0"/>
              <a:t>нервной системы. </a:t>
            </a:r>
            <a:endParaRPr lang="ru-RU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При отсутствии должной профилактики и лечения, приводит к </a:t>
            </a:r>
            <a:r>
              <a:rPr lang="ru-RU" sz="2400" dirty="0" err="1"/>
              <a:t>инвалидизации</a:t>
            </a:r>
            <a:r>
              <a:rPr lang="ru-RU" sz="2400" dirty="0"/>
              <a:t> (80</a:t>
            </a:r>
            <a:r>
              <a:rPr lang="ru-RU" sz="2400" dirty="0"/>
              <a:t>%).</a:t>
            </a:r>
            <a:endParaRPr lang="ru-RU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Летальность </a:t>
            </a:r>
            <a:r>
              <a:rPr lang="ru-RU" sz="2400" dirty="0"/>
              <a:t>составляет от 2%  до 20</a:t>
            </a:r>
            <a:r>
              <a:rPr lang="ru-RU" sz="2400" dirty="0"/>
              <a:t>%.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/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/>
              <a:t>  </a:t>
            </a: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endParaRPr lang="ru-RU" sz="23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3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</a:t>
            </a:r>
            <a:endParaRPr lang="ru-RU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Профилактика клещевого энцефалита</a:t>
            </a:r>
            <a:endParaRPr lang="ru-RU" dirty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0" y="1700213"/>
            <a:ext cx="4211638" cy="49688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</a:t>
            </a:r>
            <a:r>
              <a:rPr lang="ru-RU" smtClean="0">
                <a:solidFill>
                  <a:srgbClr val="FF0000"/>
                </a:solidFill>
              </a:rPr>
              <a:t>Вакцинация</a:t>
            </a:r>
            <a:r>
              <a:rPr lang="ru-RU" smtClean="0"/>
              <a:t> –эффективный и экономически выгодный способ профилактики клещевого энцефалита </a:t>
            </a:r>
          </a:p>
          <a:p>
            <a:endParaRPr lang="ru-RU" smtClean="0"/>
          </a:p>
        </p:txBody>
      </p:sp>
      <p:pic>
        <p:nvPicPr>
          <p:cNvPr id="29700" name="Picture 9" descr="doctors_00040629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565400"/>
            <a:ext cx="3671888" cy="3311525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Вакцины против клещевого энцефалита, зарегистрированные в России:</a:t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304800" y="1125538"/>
            <a:ext cx="8686800" cy="5543550"/>
          </a:xfrm>
        </p:spPr>
        <p:txBody>
          <a:bodyPr/>
          <a:lstStyle/>
          <a:p>
            <a:pPr eaLnBrk="1" hangingPunct="1"/>
            <a:r>
              <a:rPr lang="ru-RU" sz="2000" b="1" u="sng" smtClean="0">
                <a:latin typeface="Arial" pitchFamily="34" charset="0"/>
                <a:cs typeface="Arial" pitchFamily="34" charset="0"/>
              </a:rPr>
              <a:t>Вакцина клещевого энцефалита культуральная очищенная концентрированная инактивированная сухая</a:t>
            </a:r>
            <a:r>
              <a:rPr lang="ru-RU" sz="2000" u="sng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(Предприятие по производству бактерийных и вирусных препаратов Института полиомиелита и вирусных энцефалитов им.М.П.Чумакова РАМН ФГУП ) — для детей старше 4 лет и взрослых.</a:t>
            </a:r>
          </a:p>
          <a:p>
            <a:pPr eaLnBrk="1" hangingPunct="1"/>
            <a:r>
              <a:rPr lang="ru-RU" sz="2000" b="1" u="sng" smtClean="0">
                <a:latin typeface="Arial" pitchFamily="34" charset="0"/>
                <a:cs typeface="Arial" pitchFamily="34" charset="0"/>
              </a:rPr>
              <a:t>ЭнцеВир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 (ФГУП НПО Микроген, МЗ РФ) — для детей старше 3 лет и взрослых.</a:t>
            </a:r>
          </a:p>
          <a:p>
            <a:pPr eaLnBrk="1" hangingPunct="1"/>
            <a:r>
              <a:rPr lang="ru-RU" sz="2000" b="1" u="sng" smtClean="0">
                <a:latin typeface="Arial" pitchFamily="34" charset="0"/>
                <a:cs typeface="Arial" pitchFamily="34" charset="0"/>
              </a:rPr>
              <a:t>ФСМЕ-ИММУН Инжект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(Baxter Vaccine AG, Австрия)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— с 16 лет. </a:t>
            </a:r>
          </a:p>
          <a:p>
            <a:pPr eaLnBrk="1" hangingPunct="1"/>
            <a:r>
              <a:rPr lang="ru-RU" sz="2000" b="1" u="sng" smtClean="0">
                <a:latin typeface="Arial" pitchFamily="34" charset="0"/>
                <a:cs typeface="Arial" pitchFamily="34" charset="0"/>
              </a:rPr>
              <a:t>ФСМЕ-ИММУН Джуниор </a:t>
            </a:r>
            <a:r>
              <a:rPr lang="ru-RU" sz="2000" smtClean="0">
                <a:latin typeface="Arial" pitchFamily="34" charset="0"/>
                <a:cs typeface="Arial" pitchFamily="34" charset="0"/>
              </a:rPr>
              <a:t>(Baxter Vaccine AG, Австрия) — для детей от 1 года до 16 лет. (Детям в течение первого года жизни </a:t>
            </a:r>
            <a:r>
              <a:rPr lang="ru-RU" sz="2000" smtClean="0"/>
              <a:t>следует назначать вакцину в случае риска заражения клещевым энцефалитом). </a:t>
            </a:r>
          </a:p>
          <a:p>
            <a:pPr eaLnBrk="1" hangingPunct="1"/>
            <a:r>
              <a:rPr lang="ru-RU" sz="2000" b="1" u="sng" smtClean="0"/>
              <a:t>Энцепур взрослый </a:t>
            </a:r>
            <a:r>
              <a:rPr lang="ru-RU" sz="2000" smtClean="0"/>
              <a:t>(Новартис Вакцины и Диагностика ГмбХ и Ко.КГ, Германия) — с 12 лет. </a:t>
            </a:r>
          </a:p>
          <a:p>
            <a:pPr eaLnBrk="1" hangingPunct="1"/>
            <a:r>
              <a:rPr lang="ru-RU" sz="2000" b="1" u="sng" smtClean="0"/>
              <a:t>Энцепур детский </a:t>
            </a:r>
            <a:r>
              <a:rPr lang="ru-RU" sz="2000" smtClean="0"/>
              <a:t>(Новартис Вакцины и Диагностика ГмбХ и Ко.КГ, Германия) — для детей с 1 года до 11 лет.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smtClean="0"/>
              <a:t> 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179388" y="1557338"/>
            <a:ext cx="500538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Arial" pitchFamily="34" charset="0"/>
              </a:rPr>
              <a:t>  </a:t>
            </a:r>
            <a:r>
              <a:rPr lang="ru-RU" sz="3200">
                <a:cs typeface="Arial" pitchFamily="34" charset="0"/>
              </a:rPr>
              <a:t>Людям, чья работа связана с пребыванием в лесу (геодезистам, лесникам, работникам ЖКХ) надо сделать прививку против клещевого энцефалита. </a:t>
            </a:r>
          </a:p>
          <a:p>
            <a:r>
              <a:rPr lang="ru-RU" sz="3200">
                <a:cs typeface="Arial" pitchFamily="34" charset="0"/>
              </a:rPr>
              <a:t> Без прививки - не допустят к работе. </a:t>
            </a:r>
          </a:p>
        </p:txBody>
      </p:sp>
      <p:sp>
        <p:nvSpPr>
          <p:cNvPr id="31747" name="WordArt 5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8461375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Плановая профилактика</a:t>
            </a:r>
          </a:p>
          <a:p>
            <a:r>
              <a:rPr lang="ru-RU" sz="3600" kern="10">
                <a:ln w="127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клещевого энцефалита</a:t>
            </a:r>
          </a:p>
        </p:txBody>
      </p:sp>
      <p:pic>
        <p:nvPicPr>
          <p:cNvPr id="31748" name="Picture 6" descr="foto_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1773238"/>
            <a:ext cx="3203575" cy="485616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8785225" cy="427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Привитые болеют реже, у них в случае заболевания отмечаются легкие формы. Полный курс вакцинации состоит из 3-х прививок, поэтому лучше всего осенью сделать 2 прививки, а последнюю – 3 прививку сделать весной за 2 недели до выхода в лес. Можно привиться по сокращенной схеме – двумя прививками, но эффективность такой вакцинации ниже. Чтобы невосприимчивость к клещевому энцефалиту сохранялась, необходимо на следующую весну прививку повторить.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Ревакцинация через каждые 3 года.</a:t>
            </a:r>
            <a:r>
              <a:rPr lang="ru-RU" sz="2400" b="1" dirty="0">
                <a:solidFill>
                  <a:srgbClr val="C8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</a:t>
            </a:r>
          </a:p>
        </p:txBody>
      </p:sp>
      <p:pic>
        <p:nvPicPr>
          <p:cNvPr id="32771" name="Picture 4" descr="inet_0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4556125"/>
            <a:ext cx="3168650" cy="2128838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32772" name="Picture 5" descr="Laborator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4581525"/>
            <a:ext cx="2376488" cy="2049463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9269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Вакцинация школьников против КЭ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836613"/>
          <a:ext cx="864096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69"/>
                <a:gridCol w="1731969"/>
                <a:gridCol w="1731969"/>
                <a:gridCol w="1731969"/>
                <a:gridCol w="1713084"/>
              </a:tblGrid>
              <a:tr h="35007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Номер школы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учащихся 7-14 лет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Имеющих 3 прививки против КЭ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2 прививки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прививку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51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770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150</a:t>
                      </a:r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102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527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286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2622"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84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147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105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68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478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9269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Вакцинация школьников против КЭ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836613"/>
          <a:ext cx="8640960" cy="591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69"/>
                <a:gridCol w="1731969"/>
                <a:gridCol w="1731969"/>
                <a:gridCol w="1731969"/>
                <a:gridCol w="1713084"/>
              </a:tblGrid>
              <a:tr h="35007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Номер школы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учащихся 7-14 лет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1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Имеющих 3 прививки против КЭ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2 прививки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прививку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29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12622"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28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63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50070"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398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92696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Вакцинация школьников против КЭ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850" y="620713"/>
          <a:ext cx="8640960" cy="62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969"/>
                <a:gridCol w="1731969"/>
                <a:gridCol w="1731969"/>
                <a:gridCol w="1731969"/>
                <a:gridCol w="1713084"/>
              </a:tblGrid>
              <a:tr h="378852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Номер школы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Число учащихся 7-14 лет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1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Имеющих 3 прививки против КЭ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2 прививки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Имеющих 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прививку против КЭ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746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613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17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35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45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71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763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57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157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8852">
                <a:tc>
                  <a:txBody>
                    <a:bodyPr/>
                    <a:lstStyle/>
                    <a:p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250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WordArt 3"/>
          <p:cNvSpPr>
            <a:spLocks noChangeArrowheads="1" noChangeShapeType="1" noTextEdit="1"/>
          </p:cNvSpPr>
          <p:nvPr/>
        </p:nvSpPr>
        <p:spPr bwMode="auto">
          <a:xfrm>
            <a:off x="1143000" y="357188"/>
            <a:ext cx="67056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604A7B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Благодарю за внимание !</a:t>
            </a:r>
          </a:p>
        </p:txBody>
      </p:sp>
      <p:pic>
        <p:nvPicPr>
          <p:cNvPr id="36867" name="Picture 6" descr="flowers_1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6858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913"/>
            <a:ext cx="8229600" cy="3159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7891" name="Содержимое 2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602287"/>
          </a:xfrm>
        </p:spPr>
        <p:txBody>
          <a:bodyPr/>
          <a:lstStyle/>
          <a:p>
            <a:pPr eaLnBrk="1" hangingPunct="1"/>
            <a:r>
              <a:rPr lang="ru-RU" sz="4000" b="1" i="1" smtClean="0">
                <a:solidFill>
                  <a:srgbClr val="00B050"/>
                </a:solidFill>
              </a:rPr>
              <a:t>Иммунопрофилактика инфекционных болезней  </a:t>
            </a:r>
            <a:r>
              <a:rPr lang="ru-RU" smtClean="0"/>
              <a:t>- система мероприятий, осуществляемых в целях предупреждения, ограничения распространения и ликвидации инфекционных болезней путем проведения профилактических прививок.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215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8915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746750"/>
          </a:xfrm>
        </p:spPr>
        <p:txBody>
          <a:bodyPr/>
          <a:lstStyle/>
          <a:p>
            <a:pPr eaLnBrk="1" hangingPunct="1"/>
            <a:r>
              <a:rPr lang="ru-RU" sz="4400" i="1" smtClean="0">
                <a:solidFill>
                  <a:srgbClr val="00B050"/>
                </a:solidFill>
              </a:rPr>
              <a:t>Медицинские иммунобиологические препараты</a:t>
            </a:r>
            <a:r>
              <a:rPr lang="ru-RU" smtClean="0"/>
              <a:t> - вакцины, анатоксины, иммуноглобулины и прочие лекарственные средства, предназначенные для создания специфической невосприимчивости к инфекционным болезням.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387350"/>
            <a:ext cx="8686800" cy="21590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052513"/>
            <a:ext cx="5795963" cy="41544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u="sng" dirty="0">
                <a:solidFill>
                  <a:srgbClr val="FF0000"/>
                </a:solidFill>
              </a:rPr>
              <a:t>Возбудитель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-  </a:t>
            </a:r>
            <a:r>
              <a:rPr lang="ru-RU" sz="2400" dirty="0">
                <a:cs typeface="Arial" pitchFamily="34" charset="0"/>
              </a:rPr>
              <a:t>мельчайший  вирус, который можно увидеть только с помощью электронного микроскопа, дающего увеличение в десятки и сотни тысяч раз. Этот вирус живет в теле лесного клеща до 4 лет.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cs typeface="Arial" pitchFamily="34" charset="0"/>
              </a:rPr>
              <a:t>Клещ  является основным хранителем возбудителя болезни в природе и основным источником заражения человека. Поэтому болезнь получила название «Клещевой энцефалит».</a:t>
            </a:r>
            <a:endParaRPr lang="ru-RU" sz="2400" dirty="0"/>
          </a:p>
        </p:txBody>
      </p:sp>
      <p:pic>
        <p:nvPicPr>
          <p:cNvPr id="12292" name="Picture 9" descr="klez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6000" contrast="12000"/>
          </a:blip>
          <a:srcRect/>
          <a:stretch>
            <a:fillRect/>
          </a:stretch>
        </p:blipFill>
        <p:spPr>
          <a:xfrm>
            <a:off x="6227763" y="1628775"/>
            <a:ext cx="2540000" cy="2286000"/>
          </a:xfrm>
          <a:noFill/>
          <a:ln w="76200" cmpd="tri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8788"/>
            <a:ext cx="8229600" cy="215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0" y="404813"/>
            <a:ext cx="9144000" cy="5602287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4400" i="1" smtClean="0">
                <a:solidFill>
                  <a:srgbClr val="00B050"/>
                </a:solidFill>
              </a:rPr>
              <a:t>Национальный календарь профилактических прививок </a:t>
            </a:r>
            <a:r>
              <a:rPr lang="ru-RU" smtClean="0"/>
              <a:t>– </a:t>
            </a:r>
          </a:p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mtClean="0"/>
              <a:t>   нормативный правовой акт, устанавливающий сроки и порядок проведения гражданам профилактических прививок.</a:t>
            </a:r>
          </a:p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ru-RU" smtClean="0"/>
          </a:p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4400" i="1" smtClean="0">
                <a:solidFill>
                  <a:srgbClr val="00B050"/>
                </a:solidFill>
              </a:rPr>
              <a:t>  Сертификат профилактических прививок </a:t>
            </a:r>
            <a:r>
              <a:rPr lang="ru-RU" smtClean="0"/>
              <a:t>– </a:t>
            </a:r>
          </a:p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mtClean="0"/>
              <a:t>   документ, в котором регистрируются профилактические прививки гражданина.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387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63" name="Содержимое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530850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00B050"/>
                </a:solidFill>
              </a:rPr>
              <a:t>Нормальная вакцинальная реакция (или нормальный  вакцинальный процесс) - </a:t>
            </a:r>
            <a:r>
              <a:rPr lang="ru-RU" sz="3600" smtClean="0"/>
              <a:t> </a:t>
            </a:r>
            <a:r>
              <a:rPr lang="ru-RU" smtClean="0"/>
              <a:t>клинические и лабораторные изменения, связанные со специфическим действием той или иной  вакцины  (клинические проявления и частота их развития описаны в инструкции к каждому медицинскому иммунобиологическому препарату).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171450"/>
            <a:ext cx="8229600" cy="1714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1987" name="Содержимое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74675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00B050"/>
                </a:solidFill>
              </a:rPr>
              <a:t>Патологические   вакцинальные  реакции -  </a:t>
            </a:r>
            <a:r>
              <a:rPr lang="ru-RU" smtClean="0"/>
              <a:t>клинические расстройства, возникающие вследствие проведения профилактической    прививки   и   несвойственные   обычному   течению вакцинального  процесса,  имеющие с прививкой очевидную или доказанную связь.</a:t>
            </a:r>
          </a:p>
          <a:p>
            <a:pPr eaLnBrk="1" hangingPunct="1"/>
            <a:r>
              <a:rPr lang="ru-RU" smtClean="0"/>
              <a:t> Расследуют таким же образом, как  ПВО.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913"/>
            <a:ext cx="8229600" cy="3159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673725"/>
          </a:xfrm>
        </p:spPr>
        <p:txBody>
          <a:bodyPr>
            <a:normAutofit fontScale="5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4000" dirty="0" smtClean="0">
                <a:solidFill>
                  <a:srgbClr val="00B050"/>
                </a:solidFill>
              </a:rPr>
              <a:t>В области иммунопрофилактики государство гарантирует: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b="1" dirty="0" smtClean="0"/>
              <a:t>доступность для граждан профилактических прививок;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бесплатное проведение профилактических прививок, включенных в национальный календарь профилактических прививок, и профилактических прививок по эпидемическим показаниям в организациях государственной и муниципальной систем здравоохранения;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</a:t>
            </a:r>
            <a:r>
              <a:rPr lang="ru-RU" b="1" dirty="0" smtClean="0">
                <a:solidFill>
                  <a:srgbClr val="00B050"/>
                </a:solidFill>
              </a:rPr>
              <a:t>социальную защиту граждан при возникновении </a:t>
            </a:r>
            <a:r>
              <a:rPr lang="ru-RU" b="1" dirty="0" err="1" smtClean="0">
                <a:solidFill>
                  <a:srgbClr val="00B050"/>
                </a:solidFill>
              </a:rPr>
              <a:t>поствакцинальных</a:t>
            </a:r>
            <a:r>
              <a:rPr lang="ru-RU" b="1" dirty="0" smtClean="0">
                <a:solidFill>
                  <a:srgbClr val="00B050"/>
                </a:solidFill>
              </a:rPr>
              <a:t> осложнений;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разработку и реализацию федеральных целевых программ и региональных программ;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использование для осуществления иммунопрофилактики эффективных медицинских иммунобиологических препаратов;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- государственный контроль качества, эффективности и безопасности медицинских иммунобиологических препаратов;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-892175"/>
            <a:ext cx="8229600" cy="433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818187"/>
          </a:xfrm>
        </p:spPr>
        <p:txBody>
          <a:bodyPr>
            <a:normAutofit fontScale="70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4400" i="1" dirty="0" smtClean="0">
                <a:solidFill>
                  <a:srgbClr val="00B050"/>
                </a:solidFill>
              </a:rPr>
              <a:t>Отсутствие профилактических прививок влечет: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sz="4400" i="1" dirty="0" smtClean="0">
              <a:solidFill>
                <a:srgbClr val="00B05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- запрет для граждан на выезд в страны, пребывание в которых в соответствии с международными </a:t>
            </a:r>
            <a:r>
              <a:rPr lang="ru-RU" dirty="0" err="1" smtClean="0"/>
              <a:t>медико</a:t>
            </a:r>
            <a:r>
              <a:rPr lang="ru-RU" dirty="0" smtClean="0"/>
              <a:t> - санитарными правилами либо международными договорами Российской Федерации требует конкретных профилактических прививок;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- временный отказ в приеме граждан в образовательные и оздоровительные учреждения в случае возникновения массовых инфекционных заболеваний или при угрозе возникновения эпидемий;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Char char="-"/>
              <a:defRPr/>
            </a:pPr>
            <a:endParaRPr lang="ru-RU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- отказ в приеме граждан на работы или отстранение граждан от работ, выполнение которых связано с высоким риском заболевания инфекционными болезнями.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87350"/>
            <a:ext cx="8229600" cy="1444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5059" name="Содержимое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818187"/>
          </a:xfrm>
        </p:spPr>
        <p:txBody>
          <a:bodyPr/>
          <a:lstStyle/>
          <a:p>
            <a:pPr eaLnBrk="1" hangingPunct="1"/>
            <a:r>
              <a:rPr lang="ru-RU" smtClean="0"/>
              <a:t>Патологические процессы, возникающие после прививки (по терминологии ВОЗ – «неблагоприятные события» или «побочные эффекты»), не следует считать ПВО до тех пор, </a:t>
            </a:r>
            <a:r>
              <a:rPr lang="ru-RU" smtClean="0">
                <a:solidFill>
                  <a:srgbClr val="FF0000"/>
                </a:solidFill>
              </a:rPr>
              <a:t>пока не будет установлена их возможная причинно-следственная</a:t>
            </a:r>
            <a:r>
              <a:rPr lang="ru-RU" smtClean="0"/>
              <a:t>, а не только временная связь с вакцинацией. </a:t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>
                <a:latin typeface="Times New Roman" pitchFamily="18" charset="0"/>
              </a:rPr>
              <a:t>Задачи </a:t>
            </a:r>
            <a:br>
              <a:rPr lang="ru-RU" sz="2400">
                <a:latin typeface="Times New Roman" pitchFamily="18" charset="0"/>
              </a:rPr>
            </a:br>
            <a:r>
              <a:rPr lang="ru-RU" sz="2400">
                <a:latin typeface="Times New Roman" pitchFamily="18" charset="0"/>
              </a:rPr>
              <a:t>на эпидемический сезон 2011 года и последующие годы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1200" smtClean="0"/>
              <a:t> </a:t>
            </a:r>
            <a:r>
              <a:rPr lang="ru-RU" sz="2400" smtClean="0">
                <a:latin typeface="Times New Roman" pitchFamily="18" charset="0"/>
              </a:rPr>
              <a:t>1. Обеспечить ежегодную вакцинацию 5-10 % населения административной территории и очередных ревакцинаций (первой и отдалённой).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2. Организовать проведение исследований клещей на определение антигена вируса КЭ в иммунологических лабораториях ЛПУ городов и районов для назначения иммунопрофилактики.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 2. Сохранить высокий охват иммунопрофилактикой и экстренность её проведения (70 - 75 % в 1-й день).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</a:rPr>
              <a:t>3. Обеспечить выполнение акарицидных обработок – 1500,0 га: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      - в загородных ЛОУ – 600,0 га; в населённых пунктах – 900,0 га.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	В дальнейшем увеличить объёмы обработок более 1500 га.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1800" smtClean="0">
                <a:latin typeface="Times New Roman" pitchFamily="18" charset="0"/>
              </a:rPr>
              <a:t> </a:t>
            </a:r>
            <a:r>
              <a:rPr lang="ru-RU" sz="2400" smtClean="0">
                <a:latin typeface="Times New Roman" pitchFamily="18" charset="0"/>
              </a:rPr>
              <a:t>4. Активизировать обучение населения навыкам  защиты от клещей (спецодежда, осмотры, применение акарицидов).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ru-RU" sz="2400" smtClean="0">
                <a:latin typeface="Times New Roman" pitchFamily="18" charset="0"/>
              </a:rPr>
              <a:t> 5. Обеспечить надзор (контроль) выполнения профилактических  мероприятий и применение мер административного воздействия.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-387350"/>
            <a:ext cx="8686800" cy="1444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04800" y="981075"/>
            <a:ext cx="8686800" cy="56880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400" b="1" u="sng" smtClean="0">
                <a:solidFill>
                  <a:srgbClr val="FF0000"/>
                </a:solidFill>
              </a:rPr>
              <a:t>Пути передачи возбудителя КЭ</a:t>
            </a:r>
          </a:p>
          <a:p>
            <a:pPr eaLnBrk="1" hangingPunct="1"/>
            <a:r>
              <a:rPr lang="ru-RU" sz="2400" smtClean="0">
                <a:solidFill>
                  <a:schemeClr val="tx1"/>
                </a:solidFill>
              </a:rPr>
              <a:t>Клещевой энцефалит передается при укусе инфицированного клеща. Вирус содержится в слюне, поэтому передача вируса может произойти в момент укуса. И если клеща удалить сразу после укуса, риск заболеть клещевым энцефалитом остается. Возможно заражение и при раздавливании его на коже (вирус может проникать через ранки) -</a:t>
            </a:r>
            <a:r>
              <a:rPr lang="ru-RU" sz="2400" smtClean="0"/>
              <a:t> </a:t>
            </a:r>
            <a:r>
              <a:rPr lang="ru-RU" sz="2400" smtClean="0">
                <a:solidFill>
                  <a:srgbClr val="FF0000"/>
                </a:solidFill>
              </a:rPr>
              <a:t>КЛЕЩ</a:t>
            </a:r>
          </a:p>
          <a:p>
            <a:pPr eaLnBrk="1" hangingPunct="1"/>
            <a:r>
              <a:rPr lang="ru-RU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Вирус КЭ быстро погибает при нагревании, действии ультрафиолетового облучения, но может долго сохраняться в </a:t>
            </a:r>
            <a:r>
              <a:rPr lang="ru-RU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непастеризованном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молоке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УПОТРЕБЛЕНИЕ СЫРОГО КОЗЬЕГО (КОРОВЬЕГО) МОЛОКА</a:t>
            </a:r>
            <a:endParaRPr lang="en-US" sz="240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sz="24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-458788"/>
            <a:ext cx="8686800" cy="45878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304800" y="1125538"/>
            <a:ext cx="8686800" cy="5732462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FF0000"/>
                </a:solidFill>
              </a:rPr>
              <a:t>Кемеровская область – эндемичный район по клещевому энцефалиту</a:t>
            </a:r>
          </a:p>
        </p:txBody>
      </p:sp>
      <p:pic>
        <p:nvPicPr>
          <p:cNvPr id="14340" name="Picture 4" descr="Карта распространения энцефалитного клеща по территории России этим летом"/>
          <p:cNvPicPr>
            <a:picLocks noChangeAspect="1" noChangeArrowheads="1"/>
          </p:cNvPicPr>
          <p:nvPr/>
        </p:nvPicPr>
        <p:blipFill>
          <a:blip r:embed="rId2">
            <a:lum bright="-18000" contrast="30000"/>
          </a:blip>
          <a:srcRect/>
          <a:stretch>
            <a:fillRect/>
          </a:stretch>
        </p:blipFill>
        <p:spPr bwMode="auto">
          <a:xfrm>
            <a:off x="1187450" y="2276475"/>
            <a:ext cx="7129463" cy="4176713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В 2013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году в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медицинские учреждения города с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укусами клещей обратились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1255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человек. </a:t>
            </a:r>
            <a:endParaRPr lang="ru-RU" sz="2800" dirty="0">
              <a:solidFill>
                <a:schemeClr val="tx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Это на 3,6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%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(44 чел.) больше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, чем в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2012 </a:t>
            </a:r>
            <a:r>
              <a:rPr lang="ru-RU" sz="2800" dirty="0">
                <a:solidFill>
                  <a:schemeClr val="tx2"/>
                </a:solidFill>
                <a:latin typeface="+mn-lt"/>
              </a:rPr>
              <a:t>году. </a:t>
            </a:r>
            <a:endParaRPr lang="ru-RU" sz="2800" dirty="0">
              <a:solidFill>
                <a:schemeClr val="tx2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1238 человек получили иммуноглобулин с профилактической целью.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  <a:latin typeface="+mn-lt"/>
              </a:rPr>
              <a:t>С подозрением на КЭ госпитализирован 31 человек.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tx2"/>
                </a:solidFill>
              </a:rPr>
              <a:t>Зарегистрировано  </a:t>
            </a:r>
            <a:r>
              <a:rPr lang="ru-RU" sz="2800" dirty="0">
                <a:solidFill>
                  <a:schemeClr val="tx2"/>
                </a:solidFill>
              </a:rPr>
              <a:t>8 случаев заболевания </a:t>
            </a:r>
            <a:r>
              <a:rPr lang="ru-RU" sz="2800" dirty="0">
                <a:solidFill>
                  <a:schemeClr val="tx2"/>
                </a:solidFill>
              </a:rPr>
              <a:t>КЭ (1 </a:t>
            </a:r>
            <a:r>
              <a:rPr lang="ru-RU" sz="2800" dirty="0">
                <a:solidFill>
                  <a:schemeClr val="tx2"/>
                </a:solidFill>
              </a:rPr>
              <a:t>– с летальным исходом).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5363" name="Picture 5" descr="18343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4437063"/>
            <a:ext cx="2951163" cy="2236787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64" name="Picture 6" descr="250806_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437063"/>
            <a:ext cx="2879725" cy="2160587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5365" name="Picture 7" descr="yun_9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9838" y="4437063"/>
            <a:ext cx="1504950" cy="2241550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250825" y="836613"/>
            <a:ext cx="4824413" cy="1368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ru-RU" sz="3600" b="1" kern="1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132138" y="2924175"/>
            <a:ext cx="576103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       </a:t>
            </a:r>
            <a:r>
              <a:rPr lang="ru-RU" sz="2000" dirty="0">
                <a:latin typeface="+mn-lt"/>
              </a:rPr>
              <a:t>С приходом весны население посещает лесные зоны с целью сбора березового сока, первых цветов, организации досуга, </a:t>
            </a:r>
            <a:r>
              <a:rPr lang="ru-RU" sz="2000" dirty="0">
                <a:latin typeface="+mn-lt"/>
              </a:rPr>
              <a:t>при этом </a:t>
            </a:r>
            <a:r>
              <a:rPr lang="ru-RU" sz="2000" dirty="0">
                <a:latin typeface="+mn-lt"/>
              </a:rPr>
              <a:t>забывает о мерах предосторожности. Посещение пригорода и </a:t>
            </a:r>
            <a:r>
              <a:rPr lang="ru-RU" sz="2000" dirty="0" err="1">
                <a:latin typeface="+mn-lt"/>
              </a:rPr>
              <a:t>лесозон</a:t>
            </a:r>
            <a:r>
              <a:rPr lang="ru-RU" sz="2000" dirty="0">
                <a:latin typeface="+mn-lt"/>
              </a:rPr>
              <a:t> всегда сопряжено с риском укуса клещом.</a:t>
            </a:r>
          </a:p>
        </p:txBody>
      </p:sp>
      <p:pic>
        <p:nvPicPr>
          <p:cNvPr id="16388" name="Picture 6" descr="article06img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24525" y="188913"/>
            <a:ext cx="3201988" cy="2627312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6389" name="Picture 6" descr="O-Klesh"/>
          <p:cNvPicPr>
            <a:picLocks noChangeAspect="1" noChangeArrowheads="1"/>
          </p:cNvPicPr>
          <p:nvPr/>
        </p:nvPicPr>
        <p:blipFill>
          <a:blip r:embed="rId3">
            <a:lum bright="-6000" contrast="30000"/>
          </a:blip>
          <a:srcRect/>
          <a:stretch>
            <a:fillRect/>
          </a:stretch>
        </p:blipFill>
        <p:spPr bwMode="auto">
          <a:xfrm>
            <a:off x="0" y="0"/>
            <a:ext cx="2665413" cy="5976938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79388" y="0"/>
            <a:ext cx="8964612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2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</a:t>
            </a:r>
            <a:r>
              <a:rPr lang="ru-RU" sz="2600" b="1" dirty="0">
                <a:solidFill>
                  <a:srgbClr val="FF0000"/>
                </a:solidFill>
                <a:latin typeface="+mn-lt"/>
              </a:rPr>
              <a:t>Сезонность заболевания  </a:t>
            </a:r>
            <a:r>
              <a:rPr lang="ru-RU" sz="2600" b="1" dirty="0">
                <a:solidFill>
                  <a:srgbClr val="FF0000"/>
                </a:solidFill>
                <a:latin typeface="+mn-lt"/>
              </a:rPr>
              <a:t>-  </a:t>
            </a:r>
            <a:r>
              <a:rPr lang="ru-RU" sz="2600" b="1" dirty="0" err="1">
                <a:solidFill>
                  <a:srgbClr val="FF0000"/>
                </a:solidFill>
                <a:latin typeface="+mn-lt"/>
              </a:rPr>
              <a:t>весенне</a:t>
            </a:r>
            <a:r>
              <a:rPr lang="ru-RU" sz="26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sz="2600" b="1" dirty="0">
                <a:solidFill>
                  <a:srgbClr val="FF0000"/>
                </a:solidFill>
                <a:latin typeface="+mn-lt"/>
              </a:rPr>
              <a:t>– летняя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sz="2600" b="1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 </a:t>
            </a:r>
            <a:r>
              <a:rPr lang="ru-RU" sz="2400" dirty="0"/>
              <a:t>Активность клещей начинается когда почва</a:t>
            </a:r>
            <a:r>
              <a:rPr lang="en-US" sz="2400" dirty="0"/>
              <a:t> </a:t>
            </a:r>
            <a:r>
              <a:rPr lang="ru-RU" sz="2400" dirty="0"/>
              <a:t>прогревается до 5</a:t>
            </a:r>
            <a:r>
              <a:rPr lang="en-US" sz="2400" dirty="0"/>
              <a:t> </a:t>
            </a:r>
            <a:r>
              <a:rPr lang="ru-RU" sz="2400" dirty="0"/>
              <a:t>-7 градусов. Первые укусы могут быть уже в апреле. Наибольшее количество укусов  происходит в теплые солнечные дни мая-июня. В дальнейшем активность клещей </a:t>
            </a:r>
            <a:r>
              <a:rPr lang="ru-RU" sz="2400" dirty="0"/>
              <a:t>снижается, но имеются случаи присасывания клещей даже в октябре.</a:t>
            </a:r>
            <a:endParaRPr lang="en-US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7411" name="WordArt 6"/>
          <p:cNvSpPr>
            <a:spLocks noChangeArrowheads="1" noChangeShapeType="1" noTextEdit="1"/>
          </p:cNvSpPr>
          <p:nvPr/>
        </p:nvSpPr>
        <p:spPr bwMode="auto">
          <a:xfrm>
            <a:off x="358775" y="0"/>
            <a:ext cx="8461375" cy="981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542"/>
              </a:avLst>
            </a:prstTxWarp>
          </a:bodyPr>
          <a:lstStyle/>
          <a:p>
            <a:endParaRPr lang="ru-RU" sz="3600" b="1" kern="10">
              <a:ln w="12700">
                <a:solidFill>
                  <a:srgbClr val="FFFF00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pic>
        <p:nvPicPr>
          <p:cNvPr id="17412" name="Picture 8" descr="klesch65"/>
          <p:cNvPicPr>
            <a:picLocks noChangeAspect="1" noChangeArrowheads="1"/>
          </p:cNvPicPr>
          <p:nvPr/>
        </p:nvPicPr>
        <p:blipFill>
          <a:blip r:embed="rId2">
            <a:lum bright="-12000" contrast="12000"/>
          </a:blip>
          <a:srcRect/>
          <a:stretch>
            <a:fillRect/>
          </a:stretch>
        </p:blipFill>
        <p:spPr bwMode="auto">
          <a:xfrm>
            <a:off x="6084888" y="3933825"/>
            <a:ext cx="2816225" cy="2662238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7413" name="Picture 12" descr="4de3d2f9b206764ec345b637058c71d8-053012cada7dc08b2a24e7674c78d04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3986213"/>
            <a:ext cx="3478212" cy="2611437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-458788"/>
            <a:ext cx="8686800" cy="287338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04800" y="1052513"/>
            <a:ext cx="8686800" cy="5805487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Arial" pitchFamily="34" charset="0"/>
                <a:cs typeface="Arial" pitchFamily="34" charset="0"/>
              </a:rPr>
              <a:t>Клещи сидят на траве или не высоких кустах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-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 1,5 м.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400" smtClean="0"/>
              <a:t>Деятельность человека не уменьшает количество клещей, если остаются заросли травы, кучи веток и листьев</a:t>
            </a:r>
            <a:endParaRPr lang="en-US" sz="2400" smtClean="0"/>
          </a:p>
          <a:p>
            <a:pPr eaLnBrk="1" hangingPunct="1"/>
            <a:endParaRPr lang="ru-RU" sz="2400" smtClean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ru-RU" sz="2400" smtClean="0">
                <a:latin typeface="Arial" pitchFamily="34" charset="0"/>
                <a:cs typeface="Arial" pitchFamily="34" charset="0"/>
              </a:rPr>
              <a:t>Клещи могут быть занесены домой животными, на ветках, траве</a:t>
            </a:r>
          </a:p>
          <a:p>
            <a:endParaRPr lang="ru-RU" smtClean="0"/>
          </a:p>
        </p:txBody>
      </p:sp>
      <p:pic>
        <p:nvPicPr>
          <p:cNvPr id="18436" name="Picture 12" descr="4de3d2f9b206764ec345b637058c71d8-053012cada7dc08b2a24e7674c78d04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4076700"/>
            <a:ext cx="3478213" cy="2611438"/>
          </a:xfrm>
          <a:prstGeom prst="rect">
            <a:avLst/>
          </a:prstGeom>
          <a:noFill/>
          <a:ln w="76200" cmpd="tri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251</TotalTime>
  <Words>1640</Words>
  <Application>Microsoft Office PowerPoint</Application>
  <PresentationFormat>Экран (4:3)</PresentationFormat>
  <Paragraphs>329</Paragraphs>
  <Slides>36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5" baseType="lpstr">
      <vt:lpstr>Arial</vt:lpstr>
      <vt:lpstr>Franklin Gothic Medium</vt:lpstr>
      <vt:lpstr>Franklin Gothic Book</vt:lpstr>
      <vt:lpstr>Wingdings 2</vt:lpstr>
      <vt:lpstr>Calibri</vt:lpstr>
      <vt:lpstr>Wingdings</vt:lpstr>
      <vt:lpstr>Wingdings 3</vt:lpstr>
      <vt:lpstr>Times New Roman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Профилактика клещевого энцефалита</vt:lpstr>
      <vt:lpstr>Профилактика клещевого энцефалита</vt:lpstr>
      <vt:lpstr>Слайд 12</vt:lpstr>
      <vt:lpstr>Профилактика клещевого энцефалита</vt:lpstr>
      <vt:lpstr>Профилактика клещевого энцефалита</vt:lpstr>
      <vt:lpstr>Слайд 15</vt:lpstr>
      <vt:lpstr>Профилактика клещевого энцефалита</vt:lpstr>
      <vt:lpstr>Профилактика клещевого энцефалита</vt:lpstr>
      <vt:lpstr>Профилактика клещевого энцефалита</vt:lpstr>
      <vt:lpstr>Слайд 19</vt:lpstr>
      <vt:lpstr>Профилактика клещевого энцефалита</vt:lpstr>
      <vt:lpstr>Вакцины против клещевого энцефалита, зарегистрированные в России: </vt:lpstr>
      <vt:lpstr>Слайд 22</vt:lpstr>
      <vt:lpstr>Слайд 23</vt:lpstr>
      <vt:lpstr>Вакцинация школьников против КЭ</vt:lpstr>
      <vt:lpstr>Вакцинация школьников против КЭ</vt:lpstr>
      <vt:lpstr>Вакцинация школьников против КЭ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Задачи  на эпидемический сезон 2011 года и последующие годы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</cp:lastModifiedBy>
  <cp:revision>39</cp:revision>
  <dcterms:created xsi:type="dcterms:W3CDTF">2014-02-23T07:44:48Z</dcterms:created>
  <dcterms:modified xsi:type="dcterms:W3CDTF">2014-03-11T15:45:10Z</dcterms:modified>
</cp:coreProperties>
</file>